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TT Lakes Neue" panose="020B0604020202020204" charset="0"/>
      <p:regular r:id="rId15"/>
    </p:embeddedFont>
    <p:embeddedFont>
      <p:font typeface="TT Lakes Neue Bold" panose="020B0604020202020204" charset="0"/>
      <p:regular r:id="rId16"/>
    </p:embeddedFont>
    <p:embeddedFont>
      <p:font typeface="TT Lakes Neue Expanded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29" y="-13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ranstats.bts.gov/Fields.asp?gnoyr_VQ=FGK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52542" y="340231"/>
            <a:ext cx="17582915" cy="9606537"/>
            <a:chOff x="0" y="0"/>
            <a:chExt cx="2514545" cy="137383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14545" cy="1373837"/>
            </a:xfrm>
            <a:custGeom>
              <a:avLst/>
              <a:gdLst/>
              <a:ahLst/>
              <a:cxnLst/>
              <a:rect l="l" t="t" r="r" b="b"/>
              <a:pathLst>
                <a:path w="2514545" h="1373837">
                  <a:moveTo>
                    <a:pt x="13209" y="0"/>
                  </a:moveTo>
                  <a:lnTo>
                    <a:pt x="2501335" y="0"/>
                  </a:lnTo>
                  <a:cubicBezTo>
                    <a:pt x="2508631" y="0"/>
                    <a:pt x="2514545" y="5914"/>
                    <a:pt x="2514545" y="13209"/>
                  </a:cubicBezTo>
                  <a:lnTo>
                    <a:pt x="2514545" y="1360628"/>
                  </a:lnTo>
                  <a:cubicBezTo>
                    <a:pt x="2514545" y="1367923"/>
                    <a:pt x="2508631" y="1373837"/>
                    <a:pt x="2501335" y="1373837"/>
                  </a:cubicBezTo>
                  <a:lnTo>
                    <a:pt x="13209" y="1373837"/>
                  </a:lnTo>
                  <a:cubicBezTo>
                    <a:pt x="5914" y="1373837"/>
                    <a:pt x="0" y="1367923"/>
                    <a:pt x="0" y="1360628"/>
                  </a:cubicBezTo>
                  <a:lnTo>
                    <a:pt x="0" y="13209"/>
                  </a:lnTo>
                  <a:cubicBezTo>
                    <a:pt x="0" y="5914"/>
                    <a:pt x="5914" y="0"/>
                    <a:pt x="13209" y="0"/>
                  </a:cubicBezTo>
                  <a:close/>
                </a:path>
              </a:pathLst>
            </a:custGeom>
            <a:blipFill>
              <a:blip r:embed="rId2"/>
              <a:stretch>
                <a:fillRect t="-6994" r="-1769" b="-3255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437634" y="6865438"/>
            <a:ext cx="13412733" cy="3725094"/>
            <a:chOff x="0" y="0"/>
            <a:chExt cx="3532572" cy="98109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532572" cy="981095"/>
            </a:xfrm>
            <a:custGeom>
              <a:avLst/>
              <a:gdLst/>
              <a:ahLst/>
              <a:cxnLst/>
              <a:rect l="l" t="t" r="r" b="b"/>
              <a:pathLst>
                <a:path w="3532572" h="981095">
                  <a:moveTo>
                    <a:pt x="17316" y="0"/>
                  </a:moveTo>
                  <a:lnTo>
                    <a:pt x="3515255" y="0"/>
                  </a:lnTo>
                  <a:cubicBezTo>
                    <a:pt x="3524819" y="0"/>
                    <a:pt x="3532572" y="7753"/>
                    <a:pt x="3532572" y="17316"/>
                  </a:cubicBezTo>
                  <a:lnTo>
                    <a:pt x="3532572" y="963779"/>
                  </a:lnTo>
                  <a:cubicBezTo>
                    <a:pt x="3532572" y="968371"/>
                    <a:pt x="3530747" y="972776"/>
                    <a:pt x="3527500" y="976023"/>
                  </a:cubicBezTo>
                  <a:cubicBezTo>
                    <a:pt x="3524252" y="979270"/>
                    <a:pt x="3519848" y="981095"/>
                    <a:pt x="3515255" y="981095"/>
                  </a:cubicBezTo>
                  <a:lnTo>
                    <a:pt x="17316" y="981095"/>
                  </a:lnTo>
                  <a:cubicBezTo>
                    <a:pt x="7753" y="981095"/>
                    <a:pt x="0" y="973342"/>
                    <a:pt x="0" y="963779"/>
                  </a:cubicBezTo>
                  <a:lnTo>
                    <a:pt x="0" y="17316"/>
                  </a:lnTo>
                  <a:cubicBezTo>
                    <a:pt x="0" y="7753"/>
                    <a:pt x="7753" y="0"/>
                    <a:pt x="1731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3532572" cy="10191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619724" y="6341162"/>
            <a:ext cx="1048552" cy="1048552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888364" y="6653493"/>
            <a:ext cx="511271" cy="423890"/>
          </a:xfrm>
          <a:custGeom>
            <a:avLst/>
            <a:gdLst/>
            <a:ahLst/>
            <a:cxnLst/>
            <a:rect l="l" t="t" r="r" b="b"/>
            <a:pathLst>
              <a:path w="511271" h="423890">
                <a:moveTo>
                  <a:pt x="0" y="0"/>
                </a:moveTo>
                <a:lnTo>
                  <a:pt x="511272" y="0"/>
                </a:lnTo>
                <a:lnTo>
                  <a:pt x="511272" y="423891"/>
                </a:lnTo>
                <a:lnTo>
                  <a:pt x="0" y="4238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7960900" y="3807078"/>
            <a:ext cx="191926" cy="149005"/>
          </a:xfrm>
          <a:custGeom>
            <a:avLst/>
            <a:gdLst/>
            <a:ahLst/>
            <a:cxnLst/>
            <a:rect l="l" t="t" r="r" b="b"/>
            <a:pathLst>
              <a:path w="191926" h="149005">
                <a:moveTo>
                  <a:pt x="0" y="0"/>
                </a:moveTo>
                <a:lnTo>
                  <a:pt x="191926" y="0"/>
                </a:lnTo>
                <a:lnTo>
                  <a:pt x="191926" y="149005"/>
                </a:lnTo>
                <a:lnTo>
                  <a:pt x="0" y="14900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2908495" y="7155922"/>
            <a:ext cx="12560105" cy="1645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328"/>
              </a:lnSpc>
              <a:spcBef>
                <a:spcPct val="0"/>
              </a:spcBef>
            </a:pPr>
            <a:r>
              <a:rPr lang="en-US" sz="9520" b="1" spc="-856" dirty="0">
                <a:solidFill>
                  <a:srgbClr val="000000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MINI 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946203" y="9102399"/>
            <a:ext cx="2395594" cy="27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 b="1" spc="-47">
                <a:solidFill>
                  <a:srgbClr val="000000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ROBIN NGUYEN</a:t>
            </a:r>
          </a:p>
        </p:txBody>
      </p:sp>
      <p:sp>
        <p:nvSpPr>
          <p:cNvPr id="14" name="Freeform 14"/>
          <p:cNvSpPr/>
          <p:nvPr/>
        </p:nvSpPr>
        <p:spPr>
          <a:xfrm flipH="1" flipV="1">
            <a:off x="10135174" y="2266746"/>
            <a:ext cx="191926" cy="149005"/>
          </a:xfrm>
          <a:custGeom>
            <a:avLst/>
            <a:gdLst/>
            <a:ahLst/>
            <a:cxnLst/>
            <a:rect l="l" t="t" r="r" b="b"/>
            <a:pathLst>
              <a:path w="191926" h="149005">
                <a:moveTo>
                  <a:pt x="191926" y="149005"/>
                </a:moveTo>
                <a:lnTo>
                  <a:pt x="0" y="149005"/>
                </a:lnTo>
                <a:lnTo>
                  <a:pt x="0" y="0"/>
                </a:lnTo>
                <a:lnTo>
                  <a:pt x="191926" y="0"/>
                </a:lnTo>
                <a:lnTo>
                  <a:pt x="191926" y="149005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694569"/>
            <a:ext cx="16230600" cy="1778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56"/>
              </a:lnSpc>
            </a:pPr>
            <a:r>
              <a:rPr lang="en-US" sz="7507" b="1" spc="-675">
                <a:solidFill>
                  <a:srgbClr val="000000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IMPLICATIONS FOR STAKEHOLDERS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95350" y="3836881"/>
            <a:ext cx="15389476" cy="6169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2495" lvl="1" indent="-316247" algn="just">
              <a:lnSpc>
                <a:spcPts val="3515"/>
              </a:lnSpc>
              <a:buFont typeface="Arial"/>
              <a:buChar char="•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Major airlines &amp; marketing teams:</a:t>
            </a:r>
          </a:p>
          <a:p>
            <a:pPr marL="1264990" lvl="2" indent="-421663" algn="just">
              <a:lnSpc>
                <a:spcPts val="3515"/>
              </a:lnSpc>
              <a:buFont typeface="Arial"/>
              <a:buChar char="⚬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Can check whether advertised reliability aligns with the delays delivered by regional partners.</a:t>
            </a:r>
          </a:p>
          <a:p>
            <a:pPr marL="1264990" lvl="2" indent="-421663" algn="just">
              <a:lnSpc>
                <a:spcPts val="3515"/>
              </a:lnSpc>
              <a:buFont typeface="Arial"/>
              <a:buChar char="⚬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Identify high‑delay collaborations and target them for schedule adjustments, contract changes, or operational support.</a:t>
            </a:r>
          </a:p>
          <a:p>
            <a:pPr marL="632495" lvl="1" indent="-316247" algn="just">
              <a:lnSpc>
                <a:spcPts val="3515"/>
              </a:lnSpc>
              <a:buFont typeface="Arial"/>
              <a:buChar char="•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Regional / codeshare partners:</a:t>
            </a:r>
          </a:p>
          <a:p>
            <a:pPr marL="1264990" lvl="2" indent="-421663" algn="just">
              <a:lnSpc>
                <a:spcPts val="3515"/>
              </a:lnSpc>
              <a:buFont typeface="Arial"/>
              <a:buChar char="⚬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See how their on‑time performance compares with other partners for the same marketing brand.</a:t>
            </a:r>
          </a:p>
          <a:p>
            <a:pPr marL="1264990" lvl="2" indent="-421663" algn="just">
              <a:lnSpc>
                <a:spcPts val="3515"/>
              </a:lnSpc>
              <a:buFont typeface="Arial"/>
              <a:buChar char="⚬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Use this as evidence for negotiation or for prioritizing operational improvements.</a:t>
            </a:r>
          </a:p>
          <a:p>
            <a:pPr marL="632495" lvl="1" indent="-316247" algn="just">
              <a:lnSpc>
                <a:spcPts val="3515"/>
              </a:lnSpc>
              <a:buFont typeface="Arial"/>
              <a:buChar char="•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Passengers:</a:t>
            </a:r>
          </a:p>
          <a:p>
            <a:pPr marL="1264990" lvl="2" indent="-421663" algn="just">
              <a:lnSpc>
                <a:spcPts val="3515"/>
              </a:lnSpc>
              <a:buFont typeface="Arial"/>
              <a:buChar char="⚬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Can view what the quality of each major airline and their codesharers.</a:t>
            </a:r>
          </a:p>
          <a:p>
            <a:pPr marL="1264990" lvl="2" indent="-421663" algn="just">
              <a:lnSpc>
                <a:spcPts val="3515"/>
              </a:lnSpc>
              <a:buFont typeface="Arial"/>
              <a:buChar char="⚬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Could lead to more transparent tools (e.g., show historical delay by operating carrier at booking).</a:t>
            </a:r>
          </a:p>
          <a:p>
            <a:pPr algn="just">
              <a:lnSpc>
                <a:spcPts val="3515"/>
              </a:lnSpc>
            </a:pPr>
            <a:endParaRPr lang="en-US" sz="2929" spc="-58">
              <a:solidFill>
                <a:srgbClr val="000000"/>
              </a:solidFill>
              <a:latin typeface="TT Lakes Neue"/>
              <a:ea typeface="TT Lakes Neue"/>
              <a:cs typeface="TT Lakes Neue"/>
              <a:sym typeface="TT Lakes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75592" y="1040347"/>
            <a:ext cx="17312408" cy="1782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1"/>
              </a:lnSpc>
            </a:pPr>
            <a:r>
              <a:rPr lang="en-US" sz="7545" b="1" spc="-407">
                <a:solidFill>
                  <a:srgbClr val="FFFFFF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ETHICAL, LEGAL, SOCIETAL IMPLICATIONS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447346"/>
            <a:ext cx="14232768" cy="373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5586" lvl="1" indent="-382793" algn="just">
              <a:lnSpc>
                <a:spcPts val="4255"/>
              </a:lnSpc>
              <a:buFont typeface="Arial"/>
              <a:buChar char="•"/>
            </a:pP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All flight records co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me fr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o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m 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BTS,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 a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 public gove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r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nm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e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n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t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 source—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n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o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 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p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a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ssenge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r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‑lev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e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l o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r pe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r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s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o</a:t>
            </a:r>
            <a:r>
              <a:rPr lang="en-US" sz="3546" u="none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n</a:t>
            </a: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al data.</a:t>
            </a:r>
          </a:p>
          <a:p>
            <a:pPr marL="765586" lvl="1" indent="-382793" algn="just">
              <a:lnSpc>
                <a:spcPts val="4255"/>
              </a:lnSpc>
              <a:buFont typeface="Arial"/>
              <a:buChar char="•"/>
            </a:pP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Delays can be caused by weather, air traffic control (NAS), security, late aircraft, not just the airline.</a:t>
            </a:r>
          </a:p>
          <a:p>
            <a:pPr marL="765586" lvl="1" indent="-382793" algn="just">
              <a:lnSpc>
                <a:spcPts val="4255"/>
              </a:lnSpc>
              <a:buFont typeface="Arial"/>
              <a:buChar char="•"/>
            </a:pPr>
            <a:r>
              <a:rPr lang="en-US" sz="3546" spc="-70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Regional partners often serve smaller communities; penalizing them purely on delay metrics without context could reduce service.</a:t>
            </a:r>
          </a:p>
          <a:p>
            <a:pPr algn="just">
              <a:lnSpc>
                <a:spcPts val="4255"/>
              </a:lnSpc>
            </a:pPr>
            <a:endParaRPr lang="en-US" sz="3546" spc="-70">
              <a:solidFill>
                <a:srgbClr val="FFFFFF"/>
              </a:solidFill>
              <a:latin typeface="TT Lakes Neue"/>
              <a:ea typeface="TT Lakes Neue"/>
              <a:cs typeface="TT Lakes Neue"/>
              <a:sym typeface="TT Lakes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694569"/>
            <a:ext cx="16230600" cy="922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56"/>
              </a:lnSpc>
            </a:pPr>
            <a:r>
              <a:rPr lang="en-US" sz="7507" b="1" spc="-675">
                <a:solidFill>
                  <a:srgbClr val="000000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NEXT STEP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95350" y="3836881"/>
            <a:ext cx="15389476" cy="44067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2495" lvl="1" indent="-316247" algn="just">
              <a:lnSpc>
                <a:spcPts val="3515"/>
              </a:lnSpc>
              <a:buFont typeface="Arial"/>
              <a:buChar char="•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Extend beyond 2025 Q1 to full 2018–2023 training / 2024–2025 evaluation, as planned.</a:t>
            </a:r>
          </a:p>
          <a:p>
            <a:pPr marL="632495" lvl="1" indent="-316247" algn="just">
              <a:lnSpc>
                <a:spcPts val="3515"/>
              </a:lnSpc>
              <a:buFont typeface="Arial"/>
              <a:buChar char="•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Explicitly classify airlines into high‑end vs low‑end and compare:</a:t>
            </a:r>
          </a:p>
          <a:p>
            <a:pPr marL="1264990" lvl="2" indent="-421663" algn="just">
              <a:lnSpc>
                <a:spcPts val="3515"/>
              </a:lnSpc>
              <a:buFont typeface="Arial"/>
              <a:buChar char="⚬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delay levels,</a:t>
            </a:r>
          </a:p>
          <a:p>
            <a:pPr marL="1264990" lvl="2" indent="-421663" algn="just">
              <a:lnSpc>
                <a:spcPts val="3515"/>
              </a:lnSpc>
              <a:buFont typeface="Arial"/>
              <a:buChar char="⚬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sensitivity to partner performance,</a:t>
            </a:r>
          </a:p>
          <a:p>
            <a:pPr marL="1264990" lvl="2" indent="-421663" algn="just">
              <a:lnSpc>
                <a:spcPts val="3515"/>
              </a:lnSpc>
              <a:buFont typeface="Arial"/>
              <a:buChar char="⚬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persistence of delay shocks using time‑series models (e.g., SARIMAX).</a:t>
            </a:r>
          </a:p>
          <a:p>
            <a:pPr marL="632495" lvl="1" indent="-316247" algn="just">
              <a:lnSpc>
                <a:spcPts val="3515"/>
              </a:lnSpc>
              <a:buFont typeface="Arial"/>
              <a:buChar char="•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Add geographic analysis:</a:t>
            </a:r>
          </a:p>
          <a:p>
            <a:pPr marL="632495" lvl="1" indent="-316247" algn="just">
              <a:lnSpc>
                <a:spcPts val="3515"/>
              </a:lnSpc>
              <a:buFont typeface="Arial"/>
              <a:buChar char="•"/>
            </a:pPr>
            <a:r>
              <a:rPr lang="en-US" sz="2929" spc="-58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group flights by region or state clusters and see how collaboration patterns differ spatially.</a:t>
            </a:r>
          </a:p>
          <a:p>
            <a:pPr algn="just">
              <a:lnSpc>
                <a:spcPts val="3515"/>
              </a:lnSpc>
            </a:pPr>
            <a:endParaRPr lang="en-US" sz="2929" spc="-58">
              <a:solidFill>
                <a:srgbClr val="000000"/>
              </a:solidFill>
              <a:latin typeface="TT Lakes Neue"/>
              <a:ea typeface="TT Lakes Neue"/>
              <a:cs typeface="TT Lakes Neue"/>
              <a:sym typeface="TT Lakes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812440" y="1028700"/>
            <a:ext cx="8446860" cy="9726548"/>
            <a:chOff x="0" y="0"/>
            <a:chExt cx="1934557" cy="2227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34558" cy="2227640"/>
            </a:xfrm>
            <a:custGeom>
              <a:avLst/>
              <a:gdLst/>
              <a:ahLst/>
              <a:cxnLst/>
              <a:rect l="l" t="t" r="r" b="b"/>
              <a:pathLst>
                <a:path w="1934558" h="2227640">
                  <a:moveTo>
                    <a:pt x="1833071" y="0"/>
                  </a:moveTo>
                  <a:lnTo>
                    <a:pt x="993437" y="0"/>
                  </a:lnTo>
                  <a:cubicBezTo>
                    <a:pt x="937388" y="0"/>
                    <a:pt x="891952" y="45437"/>
                    <a:pt x="891952" y="101486"/>
                  </a:cubicBezTo>
                  <a:lnTo>
                    <a:pt x="891952" y="494266"/>
                  </a:lnTo>
                  <a:cubicBezTo>
                    <a:pt x="891952" y="521182"/>
                    <a:pt x="881260" y="546996"/>
                    <a:pt x="862228" y="566028"/>
                  </a:cubicBezTo>
                  <a:cubicBezTo>
                    <a:pt x="843195" y="585061"/>
                    <a:pt x="817382" y="595753"/>
                    <a:pt x="790466" y="595753"/>
                  </a:cubicBezTo>
                  <a:lnTo>
                    <a:pt x="101486" y="595753"/>
                  </a:lnTo>
                  <a:cubicBezTo>
                    <a:pt x="74570" y="595753"/>
                    <a:pt x="48757" y="606445"/>
                    <a:pt x="29724" y="625478"/>
                  </a:cubicBezTo>
                  <a:cubicBezTo>
                    <a:pt x="10692" y="644510"/>
                    <a:pt x="0" y="670323"/>
                    <a:pt x="0" y="697239"/>
                  </a:cubicBezTo>
                  <a:lnTo>
                    <a:pt x="0" y="2126154"/>
                  </a:lnTo>
                  <a:cubicBezTo>
                    <a:pt x="0" y="2182203"/>
                    <a:pt x="45437" y="2227640"/>
                    <a:pt x="101486" y="2227640"/>
                  </a:cubicBezTo>
                  <a:lnTo>
                    <a:pt x="1321998" y="2227640"/>
                  </a:lnTo>
                  <a:cubicBezTo>
                    <a:pt x="1378047" y="2227640"/>
                    <a:pt x="1423484" y="2182203"/>
                    <a:pt x="1423484" y="2126154"/>
                  </a:cubicBezTo>
                  <a:lnTo>
                    <a:pt x="1423484" y="986605"/>
                  </a:lnTo>
                  <a:cubicBezTo>
                    <a:pt x="1423484" y="959689"/>
                    <a:pt x="1434176" y="933875"/>
                    <a:pt x="1453208" y="914843"/>
                  </a:cubicBezTo>
                  <a:cubicBezTo>
                    <a:pt x="1472241" y="895811"/>
                    <a:pt x="1498055" y="885119"/>
                    <a:pt x="1524971" y="885119"/>
                  </a:cubicBezTo>
                  <a:lnTo>
                    <a:pt x="1833073" y="885119"/>
                  </a:lnTo>
                  <a:cubicBezTo>
                    <a:pt x="1859989" y="885119"/>
                    <a:pt x="1885802" y="874426"/>
                    <a:pt x="1904834" y="855394"/>
                  </a:cubicBezTo>
                  <a:cubicBezTo>
                    <a:pt x="1923866" y="836361"/>
                    <a:pt x="1934559" y="810548"/>
                    <a:pt x="1934558" y="783632"/>
                  </a:cubicBezTo>
                  <a:lnTo>
                    <a:pt x="1934558" y="101486"/>
                  </a:lnTo>
                  <a:cubicBezTo>
                    <a:pt x="1934558" y="74570"/>
                    <a:pt x="1923866" y="48756"/>
                    <a:pt x="1904833" y="29724"/>
                  </a:cubicBezTo>
                  <a:cubicBezTo>
                    <a:pt x="1885801" y="10692"/>
                    <a:pt x="1859987" y="0"/>
                    <a:pt x="1833071" y="0"/>
                  </a:cubicBezTo>
                  <a:close/>
                </a:path>
              </a:pathLst>
            </a:custGeom>
            <a:blipFill>
              <a:blip r:embed="rId2"/>
              <a:stretch>
                <a:fillRect l="-50046" r="-2252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986954"/>
            <a:ext cx="8785184" cy="3361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721"/>
              </a:lnSpc>
            </a:pPr>
            <a:r>
              <a:rPr lang="en-US" sz="14135" b="1" spc="-1272">
                <a:solidFill>
                  <a:srgbClr val="000000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88630" y="2050688"/>
            <a:ext cx="13510739" cy="7207612"/>
            <a:chOff x="0" y="0"/>
            <a:chExt cx="1523602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3602" cy="812800"/>
            </a:xfrm>
            <a:custGeom>
              <a:avLst/>
              <a:gdLst/>
              <a:ahLst/>
              <a:cxnLst/>
              <a:rect l="l" t="t" r="r" b="b"/>
              <a:pathLst>
                <a:path w="1523602" h="812800">
                  <a:moveTo>
                    <a:pt x="13179" y="0"/>
                  </a:moveTo>
                  <a:lnTo>
                    <a:pt x="1510422" y="0"/>
                  </a:lnTo>
                  <a:cubicBezTo>
                    <a:pt x="1513918" y="0"/>
                    <a:pt x="1517270" y="1389"/>
                    <a:pt x="1519741" y="3860"/>
                  </a:cubicBezTo>
                  <a:cubicBezTo>
                    <a:pt x="1522213" y="6332"/>
                    <a:pt x="1523602" y="9684"/>
                    <a:pt x="1523602" y="13179"/>
                  </a:cubicBezTo>
                  <a:lnTo>
                    <a:pt x="1523602" y="799621"/>
                  </a:lnTo>
                  <a:cubicBezTo>
                    <a:pt x="1523602" y="803116"/>
                    <a:pt x="1522213" y="806468"/>
                    <a:pt x="1519741" y="808940"/>
                  </a:cubicBezTo>
                  <a:cubicBezTo>
                    <a:pt x="1517270" y="811411"/>
                    <a:pt x="1513918" y="812800"/>
                    <a:pt x="1510422" y="812800"/>
                  </a:cubicBezTo>
                  <a:lnTo>
                    <a:pt x="13179" y="812800"/>
                  </a:lnTo>
                  <a:cubicBezTo>
                    <a:pt x="9684" y="812800"/>
                    <a:pt x="6332" y="811411"/>
                    <a:pt x="3860" y="808940"/>
                  </a:cubicBezTo>
                  <a:cubicBezTo>
                    <a:pt x="1389" y="806468"/>
                    <a:pt x="0" y="803116"/>
                    <a:pt x="0" y="799621"/>
                  </a:cubicBezTo>
                  <a:lnTo>
                    <a:pt x="0" y="13179"/>
                  </a:lnTo>
                  <a:cubicBezTo>
                    <a:pt x="0" y="9684"/>
                    <a:pt x="1389" y="6332"/>
                    <a:pt x="3860" y="3860"/>
                  </a:cubicBezTo>
                  <a:cubicBezTo>
                    <a:pt x="6332" y="1389"/>
                    <a:pt x="9684" y="0"/>
                    <a:pt x="13179" y="0"/>
                  </a:cubicBezTo>
                  <a:close/>
                </a:path>
              </a:pathLst>
            </a:custGeom>
            <a:blipFill>
              <a:blip r:embed="rId2"/>
              <a:stretch>
                <a:fillRect t="-2603" b="-260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3831257" y="504825"/>
            <a:ext cx="10625485" cy="880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9"/>
              </a:lnSpc>
            </a:pPr>
            <a:r>
              <a:rPr lang="en-US" sz="7099" b="1" spc="-92">
                <a:solidFill>
                  <a:srgbClr val="000000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CURRENT STATE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67920" y="407404"/>
            <a:ext cx="9591362" cy="9472192"/>
            <a:chOff x="0" y="0"/>
            <a:chExt cx="1324398" cy="130794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4397" cy="1307943"/>
            </a:xfrm>
            <a:custGeom>
              <a:avLst/>
              <a:gdLst/>
              <a:ahLst/>
              <a:cxnLst/>
              <a:rect l="l" t="t" r="r" b="b"/>
              <a:pathLst>
                <a:path w="1324397" h="1307943">
                  <a:moveTo>
                    <a:pt x="473267" y="77131"/>
                  </a:moveTo>
                  <a:lnTo>
                    <a:pt x="404467" y="249131"/>
                  </a:lnTo>
                  <a:cubicBezTo>
                    <a:pt x="385834" y="295713"/>
                    <a:pt x="340719" y="326259"/>
                    <a:pt x="290548" y="326262"/>
                  </a:cubicBezTo>
                  <a:lnTo>
                    <a:pt x="122702" y="326262"/>
                  </a:lnTo>
                  <a:cubicBezTo>
                    <a:pt x="54936" y="326262"/>
                    <a:pt x="1" y="381197"/>
                    <a:pt x="0" y="448963"/>
                  </a:cubicBezTo>
                  <a:lnTo>
                    <a:pt x="0" y="1185242"/>
                  </a:lnTo>
                  <a:cubicBezTo>
                    <a:pt x="1" y="1253008"/>
                    <a:pt x="54936" y="1307943"/>
                    <a:pt x="122702" y="1307943"/>
                  </a:cubicBezTo>
                  <a:lnTo>
                    <a:pt x="1201694" y="1307943"/>
                  </a:lnTo>
                  <a:cubicBezTo>
                    <a:pt x="1269460" y="1307943"/>
                    <a:pt x="1324396" y="1253008"/>
                    <a:pt x="1324397" y="1185242"/>
                  </a:cubicBezTo>
                  <a:lnTo>
                    <a:pt x="1324397" y="122701"/>
                  </a:lnTo>
                  <a:cubicBezTo>
                    <a:pt x="1324396" y="54935"/>
                    <a:pt x="1269461" y="1"/>
                    <a:pt x="1201696" y="0"/>
                  </a:cubicBezTo>
                  <a:lnTo>
                    <a:pt x="587191" y="0"/>
                  </a:lnTo>
                  <a:cubicBezTo>
                    <a:pt x="537018" y="0"/>
                    <a:pt x="491900" y="30547"/>
                    <a:pt x="473267" y="77131"/>
                  </a:cubicBezTo>
                  <a:close/>
                </a:path>
              </a:pathLst>
            </a:custGeom>
            <a:blipFill>
              <a:blip r:embed="rId2"/>
              <a:stretch>
                <a:fillRect l="-37891" r="-3789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019175"/>
            <a:ext cx="10728355" cy="1689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9"/>
              </a:lnSpc>
            </a:pPr>
            <a:r>
              <a:rPr lang="en-US" sz="7099" b="1" spc="-92">
                <a:solidFill>
                  <a:srgbClr val="FFFFFF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INITIAL QUESTION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50989" y="3181350"/>
            <a:ext cx="6711684" cy="702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4" lvl="1" indent="-280667" algn="just">
              <a:lnSpc>
                <a:spcPts val="3119"/>
              </a:lnSpc>
              <a:buFont typeface="Arial"/>
              <a:buChar char="•"/>
            </a:pPr>
            <a:r>
              <a:rPr lang="en-US" sz="2599" spc="-51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Airline collaboration &amp; on‑time performance</a:t>
            </a:r>
          </a:p>
          <a:p>
            <a:pPr marL="561334" lvl="1" indent="-280667" algn="just">
              <a:lnSpc>
                <a:spcPts val="3119"/>
              </a:lnSpc>
              <a:buFont typeface="Arial"/>
              <a:buChar char="•"/>
            </a:pPr>
            <a:r>
              <a:rPr lang="en-US" sz="2599" spc="-51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Initial idea: compare high‑end vs low‑end airlines on how they market on‑time reliability versus the actual delays passengers experience.</a:t>
            </a:r>
          </a:p>
          <a:p>
            <a:pPr marL="561334" lvl="1" indent="-280667" algn="just">
              <a:lnSpc>
                <a:spcPts val="3119"/>
              </a:lnSpc>
              <a:buFont typeface="Arial"/>
              <a:buChar char="•"/>
            </a:pPr>
            <a:r>
              <a:rPr lang="en-US" sz="2599" spc="-51">
                <a:solidFill>
                  <a:srgbClr val="FFFFFF"/>
                </a:solidFill>
                <a:latin typeface="TT Lakes Neue"/>
                <a:ea typeface="TT Lakes Neue"/>
                <a:cs typeface="TT Lakes Neue"/>
                <a:sym typeface="TT Lakes Neue"/>
              </a:rPr>
              <a:t>Problem: flights are often sold by one brand but operated by many partners / codeshares, and delay causes (carrier, weather, NAS, security, late aircraft) are mixed together.</a:t>
            </a:r>
          </a:p>
          <a:p>
            <a:pPr marL="561334" lvl="1" indent="-280667" algn="just">
              <a:lnSpc>
                <a:spcPts val="3119"/>
              </a:lnSpc>
              <a:buFont typeface="Arial"/>
              <a:buChar char="•"/>
            </a:pPr>
            <a:r>
              <a:rPr lang="en-US" sz="2599" b="1" spc="-51">
                <a:solidFill>
                  <a:srgbClr val="FFFFFF"/>
                </a:solidFill>
                <a:latin typeface="TT Lakes Neue Bold"/>
                <a:ea typeface="TT Lakes Neue Bold"/>
                <a:cs typeface="TT Lakes Neue Bold"/>
                <a:sym typeface="TT Lakes Neue Bold"/>
              </a:rPr>
              <a:t>How does the collaboration between U.S. marketing carriers and their operating partners affect flight delay patterns, and does this undermine or support the reliability that airlines advertise?</a:t>
            </a:r>
          </a:p>
          <a:p>
            <a:pPr algn="just">
              <a:lnSpc>
                <a:spcPts val="3119"/>
              </a:lnSpc>
            </a:pPr>
            <a:endParaRPr lang="en-US" sz="2599" b="1" spc="-51">
              <a:solidFill>
                <a:srgbClr val="FFFFFF"/>
              </a:solidFill>
              <a:latin typeface="TT Lakes Neue Bold"/>
              <a:ea typeface="TT Lakes Neue Bold"/>
              <a:cs typeface="TT Lakes Neue Bold"/>
              <a:sym typeface="TT Lakes Neue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75592" y="1040347"/>
            <a:ext cx="11747397" cy="925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1"/>
              </a:lnSpc>
            </a:pPr>
            <a:r>
              <a:rPr lang="en-US" sz="7545" b="1" spc="-407">
                <a:solidFill>
                  <a:srgbClr val="000000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DATASET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481834"/>
            <a:ext cx="14232768" cy="6934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5586" lvl="1" indent="-382793" algn="just">
              <a:lnSpc>
                <a:spcPts val="4255"/>
              </a:lnSpc>
              <a:buFont typeface="Arial"/>
              <a:buChar char="•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Dataset:</a:t>
            </a:r>
          </a:p>
          <a:p>
            <a:pPr marL="1531173" lvl="2" indent="-510391" algn="just">
              <a:lnSpc>
                <a:spcPts val="4255"/>
              </a:lnSpc>
              <a:buFont typeface="Arial"/>
              <a:buChar char="⚬"/>
            </a:pPr>
            <a:r>
              <a:rPr lang="en-US" sz="3546" u="sng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  <a:hlinkClick r:id="rId2" tooltip="https://www.transtats.bts.gov/Fields.asp?gnoyr_VQ=FGK"/>
              </a:rPr>
              <a:t>On‑Time Performance – Marketing Carrier (2018–present)</a:t>
            </a:r>
          </a:p>
          <a:p>
            <a:pPr marL="765586" lvl="1" indent="-382793" algn="just">
              <a:lnSpc>
                <a:spcPts val="4255"/>
              </a:lnSpc>
              <a:buFont typeface="Arial"/>
              <a:buChar char="•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Problem: </a:t>
            </a:r>
          </a:p>
          <a:p>
            <a:pPr marL="1531173" lvl="2" indent="-510391" algn="just">
              <a:lnSpc>
                <a:spcPts val="4255"/>
              </a:lnSpc>
              <a:buFont typeface="Arial"/>
              <a:buChar char="⚬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Marketing vs operating carriers are stored in different columns (MKT_UNIQUE_CARRIER, BRANDED_CODE_SHARE, OP_UNIQUE_CARRIER).</a:t>
            </a:r>
          </a:p>
          <a:p>
            <a:pPr marL="1531173" lvl="2" indent="-510391" algn="just">
              <a:lnSpc>
                <a:spcPts val="4255"/>
              </a:lnSpc>
              <a:buFont typeface="Arial"/>
              <a:buChar char="⚬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Codeshares are sometimes marked only by a suffix like _CODESHARE, so you must decode that structure yourself to identify collaborations.</a:t>
            </a:r>
          </a:p>
          <a:p>
            <a:pPr marL="765586" lvl="1" indent="-382793" algn="just">
              <a:lnSpc>
                <a:spcPts val="4255"/>
              </a:lnSpc>
              <a:buFont typeface="Arial"/>
              <a:buChar char="•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Solution:</a:t>
            </a:r>
          </a:p>
          <a:p>
            <a:pPr marL="1531173" lvl="2" indent="-510391" algn="just">
              <a:lnSpc>
                <a:spcPts val="4255"/>
              </a:lnSpc>
              <a:buFont typeface="Arial"/>
              <a:buChar char="⚬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Defined codeshares and filtered them to analyze collaboration separetly</a:t>
            </a:r>
          </a:p>
          <a:p>
            <a:pPr algn="just">
              <a:lnSpc>
                <a:spcPts val="4255"/>
              </a:lnSpc>
            </a:pPr>
            <a:endParaRPr lang="en-US" sz="3546" spc="-70">
              <a:solidFill>
                <a:srgbClr val="000000"/>
              </a:solidFill>
              <a:latin typeface="TT Lakes Neue"/>
              <a:ea typeface="TT Lakes Neue"/>
              <a:cs typeface="TT Lakes Neue"/>
              <a:sym typeface="TT Lakes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75592" y="1040347"/>
            <a:ext cx="11747397" cy="925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1"/>
              </a:lnSpc>
            </a:pPr>
            <a:r>
              <a:rPr lang="en-US" sz="7545" b="1" spc="-407">
                <a:solidFill>
                  <a:srgbClr val="FFFFFF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DATA RETRIVAL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388630" y="1966018"/>
            <a:ext cx="13510739" cy="7619092"/>
            <a:chOff x="0" y="0"/>
            <a:chExt cx="1523602" cy="8592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23602" cy="859202"/>
            </a:xfrm>
            <a:custGeom>
              <a:avLst/>
              <a:gdLst/>
              <a:ahLst/>
              <a:cxnLst/>
              <a:rect l="l" t="t" r="r" b="b"/>
              <a:pathLst>
                <a:path w="1523602" h="859202">
                  <a:moveTo>
                    <a:pt x="13179" y="0"/>
                  </a:moveTo>
                  <a:lnTo>
                    <a:pt x="1510422" y="0"/>
                  </a:lnTo>
                  <a:cubicBezTo>
                    <a:pt x="1513918" y="0"/>
                    <a:pt x="1517270" y="1389"/>
                    <a:pt x="1519741" y="3860"/>
                  </a:cubicBezTo>
                  <a:cubicBezTo>
                    <a:pt x="1522213" y="6332"/>
                    <a:pt x="1523602" y="9684"/>
                    <a:pt x="1523602" y="13179"/>
                  </a:cubicBezTo>
                  <a:lnTo>
                    <a:pt x="1523602" y="846023"/>
                  </a:lnTo>
                  <a:cubicBezTo>
                    <a:pt x="1523602" y="849518"/>
                    <a:pt x="1522213" y="852871"/>
                    <a:pt x="1519741" y="855342"/>
                  </a:cubicBezTo>
                  <a:cubicBezTo>
                    <a:pt x="1517270" y="857814"/>
                    <a:pt x="1513918" y="859202"/>
                    <a:pt x="1510422" y="859202"/>
                  </a:cubicBezTo>
                  <a:lnTo>
                    <a:pt x="13179" y="859202"/>
                  </a:lnTo>
                  <a:cubicBezTo>
                    <a:pt x="9684" y="859202"/>
                    <a:pt x="6332" y="857814"/>
                    <a:pt x="3860" y="855342"/>
                  </a:cubicBezTo>
                  <a:cubicBezTo>
                    <a:pt x="1389" y="852871"/>
                    <a:pt x="0" y="849518"/>
                    <a:pt x="0" y="846023"/>
                  </a:cubicBezTo>
                  <a:lnTo>
                    <a:pt x="0" y="13179"/>
                  </a:lnTo>
                  <a:cubicBezTo>
                    <a:pt x="0" y="9684"/>
                    <a:pt x="1389" y="6332"/>
                    <a:pt x="3860" y="3860"/>
                  </a:cubicBezTo>
                  <a:cubicBezTo>
                    <a:pt x="6332" y="1389"/>
                    <a:pt x="9684" y="0"/>
                    <a:pt x="13179" y="0"/>
                  </a:cubicBezTo>
                  <a:close/>
                </a:path>
              </a:pathLst>
            </a:custGeom>
            <a:blipFill>
              <a:blip r:embed="rId2"/>
              <a:stretch>
                <a:fillRect t="-4640" b="-464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75592" y="1040347"/>
            <a:ext cx="11747397" cy="925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1"/>
              </a:lnSpc>
            </a:pPr>
            <a:r>
              <a:rPr lang="en-US" sz="7545" b="1" spc="-407">
                <a:solidFill>
                  <a:srgbClr val="000000"/>
                </a:solidFill>
                <a:latin typeface="TT Lakes Neue Expanded Bold"/>
                <a:ea typeface="TT Lakes Neue Expanded Bold"/>
                <a:cs typeface="TT Lakes Neue Expanded Bold"/>
                <a:sym typeface="TT Lakes Neue Expanded Bold"/>
              </a:rPr>
              <a:t>DATACLEANING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481834"/>
            <a:ext cx="14232768" cy="6934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5586" lvl="1" indent="-382793" algn="just">
              <a:lnSpc>
                <a:spcPts val="4255"/>
              </a:lnSpc>
              <a:buFont typeface="Arial"/>
              <a:buChar char="•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Before:</a:t>
            </a:r>
          </a:p>
          <a:p>
            <a:pPr marL="1531173" lvl="2" indent="-510391" algn="just">
              <a:lnSpc>
                <a:spcPts val="4255"/>
              </a:lnSpc>
              <a:buFont typeface="Arial"/>
              <a:buChar char="⚬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1.8 million rows with 36 columns</a:t>
            </a:r>
          </a:p>
          <a:p>
            <a:pPr marL="1531173" lvl="2" indent="-510391" algn="just">
              <a:lnSpc>
                <a:spcPts val="4255"/>
              </a:lnSpc>
              <a:buFont typeface="Arial"/>
              <a:buChar char="⚬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Included FL_DATE and several delay‑cause columns with NaN.</a:t>
            </a:r>
          </a:p>
          <a:p>
            <a:pPr marL="1531173" lvl="2" indent="-510391" algn="just">
              <a:lnSpc>
                <a:spcPts val="4255"/>
              </a:lnSpc>
              <a:buFont typeface="Arial"/>
              <a:buChar char="⚬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Some scheduled‑operator ID fields missing.</a:t>
            </a:r>
          </a:p>
          <a:p>
            <a:pPr marL="765586" lvl="1" indent="-382793" algn="just">
              <a:lnSpc>
                <a:spcPts val="4255"/>
              </a:lnSpc>
              <a:buFont typeface="Arial"/>
              <a:buChar char="•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After: </a:t>
            </a:r>
          </a:p>
          <a:p>
            <a:pPr marL="1531173" lvl="2" indent="-510391" algn="just">
              <a:lnSpc>
                <a:spcPts val="4255"/>
              </a:lnSpc>
              <a:buFont typeface="Arial"/>
              <a:buChar char="⚬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Dropped FL_DATE (date already encoded by YEAR, MONTH, DAY_OF_MONTH).</a:t>
            </a:r>
          </a:p>
          <a:p>
            <a:pPr marL="1531173" lvl="2" indent="-510391" algn="just">
              <a:lnSpc>
                <a:spcPts val="4255"/>
              </a:lnSpc>
              <a:buFont typeface="Arial"/>
              <a:buChar char="⚬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Filled missing delay‑cause fields (CARRIER_DELAY, WEATHER_DELAY, NAS_DELAY, SECURITY_DELAY, LATE_AIRCRAFT_DELAY) with 0 minutes.</a:t>
            </a:r>
          </a:p>
          <a:p>
            <a:pPr marL="1531173" lvl="2" indent="-510391" algn="just">
              <a:lnSpc>
                <a:spcPts val="4255"/>
              </a:lnSpc>
              <a:buFont typeface="Arial"/>
              <a:buChar char="⚬"/>
            </a:pPr>
            <a:r>
              <a:rPr lang="en-US" sz="3546" spc="-70">
                <a:solidFill>
                  <a:srgbClr val="000000"/>
                </a:solidFill>
                <a:latin typeface="TT Lakes Neue"/>
                <a:ea typeface="TT Lakes Neue"/>
                <a:cs typeface="TT Lakes Neue"/>
                <a:sym typeface="TT Lakes Neue"/>
              </a:rPr>
              <a:t>Checked data types, null counts, and basic info with a check_df( ] helper.</a:t>
            </a:r>
          </a:p>
          <a:p>
            <a:pPr algn="just">
              <a:lnSpc>
                <a:spcPts val="4255"/>
              </a:lnSpc>
            </a:pPr>
            <a:endParaRPr lang="en-US" sz="3546" spc="-70">
              <a:solidFill>
                <a:srgbClr val="000000"/>
              </a:solidFill>
              <a:latin typeface="TT Lakes Neue"/>
              <a:ea typeface="TT Lakes Neue"/>
              <a:cs typeface="TT Lakes Neue"/>
              <a:sym typeface="TT Lakes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31230" y="281324"/>
            <a:ext cx="7667723" cy="9655918"/>
            <a:chOff x="0" y="0"/>
            <a:chExt cx="864687" cy="10888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64687" cy="1088895"/>
            </a:xfrm>
            <a:custGeom>
              <a:avLst/>
              <a:gdLst/>
              <a:ahLst/>
              <a:cxnLst/>
              <a:rect l="l" t="t" r="r" b="b"/>
              <a:pathLst>
                <a:path w="864687" h="1088895">
                  <a:moveTo>
                    <a:pt x="23223" y="0"/>
                  </a:moveTo>
                  <a:lnTo>
                    <a:pt x="841464" y="0"/>
                  </a:lnTo>
                  <a:cubicBezTo>
                    <a:pt x="854289" y="0"/>
                    <a:pt x="864687" y="10397"/>
                    <a:pt x="864687" y="23223"/>
                  </a:cubicBezTo>
                  <a:lnTo>
                    <a:pt x="864687" y="1065672"/>
                  </a:lnTo>
                  <a:cubicBezTo>
                    <a:pt x="864687" y="1078498"/>
                    <a:pt x="854289" y="1088895"/>
                    <a:pt x="841464" y="1088895"/>
                  </a:cubicBezTo>
                  <a:lnTo>
                    <a:pt x="23223" y="1088895"/>
                  </a:lnTo>
                  <a:cubicBezTo>
                    <a:pt x="10397" y="1088895"/>
                    <a:pt x="0" y="1078498"/>
                    <a:pt x="0" y="1065672"/>
                  </a:cubicBezTo>
                  <a:lnTo>
                    <a:pt x="0" y="23223"/>
                  </a:lnTo>
                  <a:cubicBezTo>
                    <a:pt x="0" y="10397"/>
                    <a:pt x="10397" y="0"/>
                    <a:pt x="23223" y="0"/>
                  </a:cubicBezTo>
                  <a:close/>
                </a:path>
              </a:pathLst>
            </a:custGeom>
            <a:blipFill>
              <a:blip r:embed="rId2"/>
              <a:stretch>
                <a:fillRect t="-259" b="-25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8938260" y="6232600"/>
            <a:ext cx="8665760" cy="3704642"/>
            <a:chOff x="0" y="0"/>
            <a:chExt cx="864687" cy="36965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64687" cy="369657"/>
            </a:xfrm>
            <a:custGeom>
              <a:avLst/>
              <a:gdLst/>
              <a:ahLst/>
              <a:cxnLst/>
              <a:rect l="l" t="t" r="r" b="b"/>
              <a:pathLst>
                <a:path w="864687" h="369657">
                  <a:moveTo>
                    <a:pt x="20548" y="0"/>
                  </a:moveTo>
                  <a:lnTo>
                    <a:pt x="844139" y="0"/>
                  </a:lnTo>
                  <a:cubicBezTo>
                    <a:pt x="855487" y="0"/>
                    <a:pt x="864687" y="9200"/>
                    <a:pt x="864687" y="20548"/>
                  </a:cubicBezTo>
                  <a:lnTo>
                    <a:pt x="864687" y="349108"/>
                  </a:lnTo>
                  <a:cubicBezTo>
                    <a:pt x="864687" y="360457"/>
                    <a:pt x="855487" y="369657"/>
                    <a:pt x="844139" y="369657"/>
                  </a:cubicBezTo>
                  <a:lnTo>
                    <a:pt x="20548" y="369657"/>
                  </a:lnTo>
                  <a:cubicBezTo>
                    <a:pt x="15098" y="369657"/>
                    <a:pt x="9872" y="367492"/>
                    <a:pt x="6018" y="363638"/>
                  </a:cubicBezTo>
                  <a:cubicBezTo>
                    <a:pt x="2165" y="359785"/>
                    <a:pt x="0" y="354558"/>
                    <a:pt x="0" y="349108"/>
                  </a:cubicBezTo>
                  <a:lnTo>
                    <a:pt x="0" y="20548"/>
                  </a:lnTo>
                  <a:cubicBezTo>
                    <a:pt x="0" y="9200"/>
                    <a:pt x="9200" y="0"/>
                    <a:pt x="20548" y="0"/>
                  </a:cubicBezTo>
                  <a:close/>
                </a:path>
              </a:pathLst>
            </a:custGeom>
            <a:blipFill>
              <a:blip r:embed="rId3"/>
              <a:stretch>
                <a:fillRect t="-3444" b="-344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7892" y="1499183"/>
            <a:ext cx="16272215" cy="7504228"/>
            <a:chOff x="0" y="0"/>
            <a:chExt cx="2361166" cy="10888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1166" cy="1088895"/>
            </a:xfrm>
            <a:custGeom>
              <a:avLst/>
              <a:gdLst/>
              <a:ahLst/>
              <a:cxnLst/>
              <a:rect l="l" t="t" r="r" b="b"/>
              <a:pathLst>
                <a:path w="2361166" h="1088895">
                  <a:moveTo>
                    <a:pt x="10943" y="0"/>
                  </a:moveTo>
                  <a:lnTo>
                    <a:pt x="2350223" y="0"/>
                  </a:lnTo>
                  <a:cubicBezTo>
                    <a:pt x="2353125" y="0"/>
                    <a:pt x="2355909" y="1153"/>
                    <a:pt x="2357961" y="3205"/>
                  </a:cubicBezTo>
                  <a:cubicBezTo>
                    <a:pt x="2360013" y="5257"/>
                    <a:pt x="2361166" y="8041"/>
                    <a:pt x="2361166" y="10943"/>
                  </a:cubicBezTo>
                  <a:lnTo>
                    <a:pt x="2361166" y="1077952"/>
                  </a:lnTo>
                  <a:cubicBezTo>
                    <a:pt x="2361166" y="1080854"/>
                    <a:pt x="2360013" y="1083637"/>
                    <a:pt x="2357961" y="1085690"/>
                  </a:cubicBezTo>
                  <a:cubicBezTo>
                    <a:pt x="2355909" y="1087742"/>
                    <a:pt x="2353125" y="1088895"/>
                    <a:pt x="2350223" y="1088895"/>
                  </a:cubicBezTo>
                  <a:lnTo>
                    <a:pt x="10943" y="1088895"/>
                  </a:lnTo>
                  <a:cubicBezTo>
                    <a:pt x="8041" y="1088895"/>
                    <a:pt x="5257" y="1087742"/>
                    <a:pt x="3205" y="1085690"/>
                  </a:cubicBezTo>
                  <a:cubicBezTo>
                    <a:pt x="1153" y="1083637"/>
                    <a:pt x="0" y="1080854"/>
                    <a:pt x="0" y="1077952"/>
                  </a:cubicBezTo>
                  <a:lnTo>
                    <a:pt x="0" y="10943"/>
                  </a:lnTo>
                  <a:cubicBezTo>
                    <a:pt x="0" y="8041"/>
                    <a:pt x="1153" y="5257"/>
                    <a:pt x="3205" y="3205"/>
                  </a:cubicBezTo>
                  <a:cubicBezTo>
                    <a:pt x="5257" y="1153"/>
                    <a:pt x="8041" y="0"/>
                    <a:pt x="10943" y="0"/>
                  </a:cubicBezTo>
                  <a:close/>
                </a:path>
              </a:pathLst>
            </a:custGeom>
            <a:blipFill>
              <a:blip r:embed="rId2"/>
              <a:stretch>
                <a:fillRect t="-1093" b="-109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07892" y="747128"/>
            <a:ext cx="16272215" cy="8792744"/>
            <a:chOff x="0" y="0"/>
            <a:chExt cx="2361166" cy="12758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61166" cy="1275864"/>
            </a:xfrm>
            <a:custGeom>
              <a:avLst/>
              <a:gdLst/>
              <a:ahLst/>
              <a:cxnLst/>
              <a:rect l="l" t="t" r="r" b="b"/>
              <a:pathLst>
                <a:path w="2361166" h="1275864">
                  <a:moveTo>
                    <a:pt x="10943" y="0"/>
                  </a:moveTo>
                  <a:lnTo>
                    <a:pt x="2350223" y="0"/>
                  </a:lnTo>
                  <a:cubicBezTo>
                    <a:pt x="2353125" y="0"/>
                    <a:pt x="2355909" y="1153"/>
                    <a:pt x="2357961" y="3205"/>
                  </a:cubicBezTo>
                  <a:cubicBezTo>
                    <a:pt x="2360013" y="5257"/>
                    <a:pt x="2361166" y="8041"/>
                    <a:pt x="2361166" y="10943"/>
                  </a:cubicBezTo>
                  <a:lnTo>
                    <a:pt x="2361166" y="1264921"/>
                  </a:lnTo>
                  <a:cubicBezTo>
                    <a:pt x="2361166" y="1267823"/>
                    <a:pt x="2360013" y="1270606"/>
                    <a:pt x="2357961" y="1272659"/>
                  </a:cubicBezTo>
                  <a:cubicBezTo>
                    <a:pt x="2355909" y="1274711"/>
                    <a:pt x="2353125" y="1275864"/>
                    <a:pt x="2350223" y="1275864"/>
                  </a:cubicBezTo>
                  <a:lnTo>
                    <a:pt x="10943" y="1275864"/>
                  </a:lnTo>
                  <a:cubicBezTo>
                    <a:pt x="8041" y="1275864"/>
                    <a:pt x="5257" y="1274711"/>
                    <a:pt x="3205" y="1272659"/>
                  </a:cubicBezTo>
                  <a:cubicBezTo>
                    <a:pt x="1153" y="1270606"/>
                    <a:pt x="0" y="1267823"/>
                    <a:pt x="0" y="1264921"/>
                  </a:cubicBezTo>
                  <a:lnTo>
                    <a:pt x="0" y="10943"/>
                  </a:lnTo>
                  <a:cubicBezTo>
                    <a:pt x="0" y="8041"/>
                    <a:pt x="1153" y="5257"/>
                    <a:pt x="3205" y="3205"/>
                  </a:cubicBezTo>
                  <a:cubicBezTo>
                    <a:pt x="5257" y="1153"/>
                    <a:pt x="8041" y="0"/>
                    <a:pt x="10943" y="0"/>
                  </a:cubicBezTo>
                  <a:close/>
                </a:path>
              </a:pathLst>
            </a:custGeom>
            <a:blipFill>
              <a:blip r:embed="rId2"/>
              <a:stretch>
                <a:fillRect t="-82" b="-8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549</Words>
  <Application>Microsoft Office PowerPoint</Application>
  <PresentationFormat>Custom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TT Lakes Neue Expanded Bold</vt:lpstr>
      <vt:lpstr>Calibri</vt:lpstr>
      <vt:lpstr>TT Lakes Neue</vt:lpstr>
      <vt:lpstr>TT Lakes Neue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White Dynamic Aerospace Presentation</dc:title>
  <cp:lastModifiedBy>Nguyen, Robin</cp:lastModifiedBy>
  <cp:revision>2</cp:revision>
  <dcterms:created xsi:type="dcterms:W3CDTF">2006-08-16T00:00:00Z</dcterms:created>
  <dcterms:modified xsi:type="dcterms:W3CDTF">2026-02-20T16:17:21Z</dcterms:modified>
  <dc:identifier>DAG_6ZG6JhU</dc:identifier>
</cp:coreProperties>
</file>

<file path=docProps/thumbnail.jpeg>
</file>